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307" r:id="rId2"/>
    <p:sldId id="309" r:id="rId3"/>
    <p:sldId id="320" r:id="rId4"/>
    <p:sldId id="325" r:id="rId5"/>
    <p:sldId id="353" r:id="rId6"/>
    <p:sldId id="318" r:id="rId7"/>
    <p:sldId id="354" r:id="rId8"/>
    <p:sldId id="319" r:id="rId9"/>
    <p:sldId id="324" r:id="rId10"/>
    <p:sldId id="314" r:id="rId11"/>
    <p:sldId id="323" r:id="rId12"/>
    <p:sldId id="312" r:id="rId13"/>
    <p:sldId id="326" r:id="rId14"/>
    <p:sldId id="310" r:id="rId15"/>
    <p:sldId id="348" r:id="rId16"/>
    <p:sldId id="349" r:id="rId17"/>
    <p:sldId id="350" r:id="rId18"/>
    <p:sldId id="351" r:id="rId19"/>
    <p:sldId id="35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6600"/>
    <a:srgbClr val="CC0000"/>
    <a:srgbClr val="0000FF"/>
    <a:srgbClr val="FF0000"/>
    <a:srgbClr val="FF3399"/>
    <a:srgbClr val="FF7F00"/>
    <a:srgbClr val="99CCFF"/>
    <a:srgbClr val="00F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30" autoAdjust="0"/>
    <p:restoredTop sz="83667" autoAdjust="0"/>
  </p:normalViewPr>
  <p:slideViewPr>
    <p:cSldViewPr>
      <p:cViewPr varScale="1">
        <p:scale>
          <a:sx n="118" d="100"/>
          <a:sy n="118" d="100"/>
        </p:scale>
        <p:origin x="-188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5.2.2018.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9856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5.2.2018.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41967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</a:t>
            </a:fld>
            <a:endParaRPr lang="hr-H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smtClean="0"/>
              <a:t>općenito o ljudskim</a:t>
            </a:r>
            <a:r>
              <a:rPr lang="hr-HR" baseline="0" smtClean="0"/>
              <a:t> pravima</a:t>
            </a:r>
          </a:p>
          <a:p>
            <a:r>
              <a:rPr lang="hr-HR" smtClean="0"/>
              <a:t>https://drive.google.com/file/d/0B3j3fkaAq7drT3JtYkNWQ3pPakU/edit?usp=sharing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smtClean="0"/>
              <a:t>povijest ljudskih prava</a:t>
            </a:r>
          </a:p>
          <a:p>
            <a:r>
              <a:rPr lang="hr-HR" smtClean="0"/>
              <a:t>https://drive.google.com/file/d/0B3j3fkaAq7drY0NiY29ZdXlvclU/edit?usp=sharing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</a:t>
            </a:fld>
            <a:endParaRPr lang="hr-H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2/5/2018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L4r47WiqMw?list=PLD96EE89FDBEC57A3" TargetMode="External"/><Relationship Id="rId2" Type="http://schemas.openxmlformats.org/officeDocument/2006/relationships/hyperlink" Target="https://youtu.be/kbul3hxYGNU?list=PLD96EE89FDBEC57A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AEO6xRpo024?list=PLD96EE89FDBEC57A3" TargetMode="External"/><Relationship Id="rId4" Type="http://schemas.openxmlformats.org/officeDocument/2006/relationships/hyperlink" Target="https://youtu.be/k0lsAYnBNaM?list=PLD96EE89FDBEC57A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T3JtYkNWQ3pPakU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Y0NiY29ZdXlvclU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026" name="Picture 2" descr="D:\BackUp_skola\PiG\slike\django.jp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0" y="0"/>
              <a:ext cx="9144000" cy="6000720"/>
            </a:xfrm>
            <a:prstGeom prst="rect">
              <a:avLst/>
            </a:prstGeom>
            <a:noFill/>
          </p:spPr>
        </p:pic>
        <p:pic>
          <p:nvPicPr>
            <p:cNvPr id="4" name="Picture 2" descr="D:\BackUp_skola\PiG\slike\django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5929330"/>
              <a:ext cx="9144000" cy="92867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 txBox="1">
            <a:spLocks/>
          </p:cNvSpPr>
          <p:nvPr/>
        </p:nvSpPr>
        <p:spPr>
          <a:xfrm>
            <a:off x="0" y="5715040"/>
            <a:ext cx="9144000" cy="11429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8800" b="1" i="0" u="none" strike="noStrike" kern="1200" cap="none" spc="0" normalizeH="0" baseline="0" noProof="0" dirty="0" smtClean="0">
                <a:ln w="3175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LJUDSKA PRAVA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785918" y="2214554"/>
            <a:ext cx="2786082" cy="1785950"/>
          </a:xfrm>
          <a:prstGeom prst="wedgeRoundRectCallout">
            <a:avLst>
              <a:gd name="adj1" fmla="val 41311"/>
              <a:gd name="adj2" fmla="val 627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i="1" dirty="0" smtClean="0">
                <a:solidFill>
                  <a:schemeClr val="bg1"/>
                </a:solidFill>
                <a:latin typeface="Times New Roman" pitchFamily="18" charset="0"/>
                <a:ea typeface="Adobe Fan Heiti Std B" pitchFamily="34" charset="-128"/>
                <a:cs typeface="Times New Roman" pitchFamily="18" charset="0"/>
              </a:rPr>
              <a:t>Jasno je da moje pravo razmahivanja šakom prestaje tamo gdje počinje nos drugog čovjeka.</a:t>
            </a:r>
            <a:endParaRPr lang="hr-HR" sz="2000" i="1" dirty="0">
              <a:solidFill>
                <a:schemeClr val="bg1"/>
              </a:solidFill>
              <a:latin typeface="Times New Roman" pitchFamily="18" charset="0"/>
              <a:ea typeface="Adobe Fan Heiti Std B" pitchFamily="34" charset="-128"/>
              <a:cs typeface="Times New Roman" pitchFamily="18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929190" y="3000372"/>
            <a:ext cx="2071702" cy="1071570"/>
          </a:xfrm>
          <a:prstGeom prst="wedgeRoundRectCallout">
            <a:avLst>
              <a:gd name="adj1" fmla="val -38678"/>
              <a:gd name="adj2" fmla="val 661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i="1" dirty="0" smtClean="0">
                <a:solidFill>
                  <a:schemeClr val="bg1"/>
                </a:solidFill>
                <a:latin typeface="Times New Roman" pitchFamily="18" charset="0"/>
                <a:ea typeface="Adobe Fan Heiti Std B" pitchFamily="34" charset="-128"/>
                <a:cs typeface="Times New Roman" pitchFamily="18" charset="0"/>
              </a:rPr>
              <a:t>Tako je Django, u pravu si…</a:t>
            </a:r>
            <a:endParaRPr lang="hr-HR" sz="2000" i="1" dirty="0">
              <a:solidFill>
                <a:schemeClr val="bg1"/>
              </a:solidFill>
              <a:latin typeface="Times New Roman" pitchFamily="18" charset="0"/>
              <a:ea typeface="Adobe Fan Heiti Std B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8" grpId="0" uiExpand="1" build="allAtOnce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p-acta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297782"/>
            <a:ext cx="8104048" cy="6078036"/>
          </a:xfrm>
          <a:prstGeom prst="rect">
            <a:avLst/>
          </a:prstGeom>
        </p:spPr>
      </p:pic>
      <p:pic>
        <p:nvPicPr>
          <p:cNvPr id="4" name="Picture 3" descr="wired-stop-pipa-sop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57158" y="158689"/>
            <a:ext cx="8580940" cy="6485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9659" y="927639"/>
            <a:ext cx="5584341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6083" y="927639"/>
            <a:ext cx="5471493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71407" y="71414"/>
            <a:ext cx="3629388" cy="292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email">
            <a:lum bright="58000"/>
          </a:blip>
          <a:srcRect r="-16208"/>
          <a:stretch>
            <a:fillRect/>
          </a:stretch>
        </p:blipFill>
        <p:spPr bwMode="auto">
          <a:xfrm>
            <a:off x="1026509" y="1743156"/>
            <a:ext cx="2674286" cy="1328654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71407" y="135066"/>
            <a:ext cx="1643073" cy="165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854264" y="726937"/>
            <a:ext cx="1846531" cy="157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62734" y="927639"/>
            <a:ext cx="5578190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61829" y="964978"/>
            <a:ext cx="5580000" cy="579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61829" y="973745"/>
            <a:ext cx="5580000" cy="577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61829" y="865278"/>
            <a:ext cx="5580000" cy="599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561829" y="1023397"/>
            <a:ext cx="5580000" cy="567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561829" y="921729"/>
            <a:ext cx="5580000" cy="587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561829" y="871160"/>
            <a:ext cx="5580000" cy="5980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561829" y="971996"/>
            <a:ext cx="5580000" cy="577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8" name="Group 37"/>
          <p:cNvGrpSpPr/>
          <p:nvPr/>
        </p:nvGrpSpPr>
        <p:grpSpPr>
          <a:xfrm>
            <a:off x="71406" y="71414"/>
            <a:ext cx="9072594" cy="6786610"/>
            <a:chOff x="71406" y="71414"/>
            <a:chExt cx="9072594" cy="6786610"/>
          </a:xfrm>
        </p:grpSpPr>
        <p:grpSp>
          <p:nvGrpSpPr>
            <p:cNvPr id="26" name="Group 25"/>
            <p:cNvGrpSpPr/>
            <p:nvPr/>
          </p:nvGrpSpPr>
          <p:grpSpPr>
            <a:xfrm>
              <a:off x="71406" y="3583002"/>
              <a:ext cx="9072594" cy="3275022"/>
              <a:chOff x="-5402" y="1428736"/>
              <a:chExt cx="9301315" cy="3357586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-5402" y="1428736"/>
                <a:ext cx="9301315" cy="33575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pic>
            <p:nvPicPr>
              <p:cNvPr id="28" name="Picture 6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328754" y="1608438"/>
                <a:ext cx="1528602" cy="1606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>
              <a:blip r:embed="rId16" cstate="email"/>
              <a:srcRect/>
              <a:stretch>
                <a:fillRect/>
              </a:stretch>
            </p:blipFill>
            <p:spPr bwMode="auto">
              <a:xfrm>
                <a:off x="2076667" y="1608438"/>
                <a:ext cx="1497712" cy="1606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0" name="Picture 6"/>
              <p:cNvPicPr>
                <a:picLocks noChangeAspect="1" noChangeArrowheads="1"/>
              </p:cNvPicPr>
              <p:nvPr/>
            </p:nvPicPr>
            <p:blipFill>
              <a:blip r:embed="rId17" cstate="email"/>
              <a:srcRect/>
              <a:stretch>
                <a:fillRect/>
              </a:stretch>
            </p:blipFill>
            <p:spPr bwMode="auto">
              <a:xfrm>
                <a:off x="3793690" y="1608438"/>
                <a:ext cx="1526918" cy="1606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1" name="Picture 7"/>
              <p:cNvPicPr>
                <a:picLocks noChangeAspect="1" noChangeArrowheads="1"/>
              </p:cNvPicPr>
              <p:nvPr/>
            </p:nvPicPr>
            <p:blipFill>
              <a:blip r:embed="rId18" cstate="email"/>
              <a:srcRect/>
              <a:stretch>
                <a:fillRect/>
              </a:stretch>
            </p:blipFill>
            <p:spPr bwMode="auto">
              <a:xfrm>
                <a:off x="5539919" y="1618659"/>
                <a:ext cx="1527413" cy="15858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2" name="Picture 8"/>
              <p:cNvPicPr>
                <a:picLocks noChangeAspect="1" noChangeArrowheads="1"/>
              </p:cNvPicPr>
              <p:nvPr/>
            </p:nvPicPr>
            <p:blipFill>
              <a:blip r:embed="rId19" cstate="email"/>
              <a:srcRect/>
              <a:stretch>
                <a:fillRect/>
              </a:stretch>
            </p:blipFill>
            <p:spPr bwMode="auto">
              <a:xfrm>
                <a:off x="7286644" y="1621059"/>
                <a:ext cx="1527414" cy="1581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3" name="Picture 9"/>
              <p:cNvPicPr>
                <a:picLocks noChangeAspect="1" noChangeArrowheads="1"/>
              </p:cNvPicPr>
              <p:nvPr/>
            </p:nvPicPr>
            <p:blipFill>
              <a:blip r:embed="rId20" cstate="email"/>
              <a:srcRect/>
              <a:stretch>
                <a:fillRect/>
              </a:stretch>
            </p:blipFill>
            <p:spPr bwMode="auto">
              <a:xfrm>
                <a:off x="328754" y="3143248"/>
                <a:ext cx="1527414" cy="1640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" name="Picture 10"/>
              <p:cNvPicPr>
                <a:picLocks noChangeAspect="1" noChangeArrowheads="1"/>
              </p:cNvPicPr>
              <p:nvPr/>
            </p:nvPicPr>
            <p:blipFill>
              <a:blip r:embed="rId21" cstate="email"/>
              <a:srcRect/>
              <a:stretch>
                <a:fillRect/>
              </a:stretch>
            </p:blipFill>
            <p:spPr bwMode="auto">
              <a:xfrm>
                <a:off x="2068227" y="3186530"/>
                <a:ext cx="1527413" cy="15538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5" name="Picture 11"/>
              <p:cNvPicPr>
                <a:picLocks noChangeAspect="1" noChangeArrowheads="1"/>
              </p:cNvPicPr>
              <p:nvPr/>
            </p:nvPicPr>
            <p:blipFill>
              <a:blip r:embed="rId22" cstate="email"/>
              <a:srcRect/>
              <a:stretch>
                <a:fillRect/>
              </a:stretch>
            </p:blipFill>
            <p:spPr bwMode="auto">
              <a:xfrm>
                <a:off x="3807699" y="3158700"/>
                <a:ext cx="1527414" cy="1609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6" name="Picture 12"/>
              <p:cNvPicPr>
                <a:picLocks noChangeAspect="1" noChangeArrowheads="1"/>
              </p:cNvPicPr>
              <p:nvPr/>
            </p:nvPicPr>
            <p:blipFill>
              <a:blip r:embed="rId23" cstate="email"/>
              <a:srcRect/>
              <a:stretch>
                <a:fillRect/>
              </a:stretch>
            </p:blipFill>
            <p:spPr bwMode="auto">
              <a:xfrm>
                <a:off x="5547172" y="3144858"/>
                <a:ext cx="1527414" cy="1637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7" name="Picture 13"/>
              <p:cNvPicPr>
                <a:picLocks noChangeAspect="1" noChangeArrowheads="1"/>
              </p:cNvPicPr>
              <p:nvPr/>
            </p:nvPicPr>
            <p:blipFill>
              <a:blip r:embed="rId24" cstate="email"/>
              <a:srcRect/>
              <a:stretch>
                <a:fillRect/>
              </a:stretch>
            </p:blipFill>
            <p:spPr bwMode="auto">
              <a:xfrm>
                <a:off x="7286645" y="3172460"/>
                <a:ext cx="1527413" cy="1581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3714744" y="71414"/>
              <a:ext cx="5429256" cy="36433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t"/>
            <a:lstStyle/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hr-H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KRŠENJE PRIVATNOSTI JE KRŠENJE LJUDSKIH PRAVA!</a:t>
              </a:r>
            </a:p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pl-PL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DOBRO RAZMISLI ŠTO OBJAVLJUJEŠ O DRUGIMA NA INTERNETU!</a:t>
              </a:r>
            </a:p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hr-H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PROVJERAVAJ SVOJE TRAGOVE! </a:t>
              </a:r>
            </a:p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hr-H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POŠTUJ DRUGE!</a:t>
              </a:r>
            </a:p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pl-PL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VIRITUALNI UDARCI TRAJU DULJE I BOLE JAČE!</a:t>
              </a:r>
            </a:p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pl-PL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GRUPAMA MRŽNJE NIJE MJESTO NI U DRUŠTVU NI NA DRUŠTVENIM MREŽAMA!</a:t>
              </a:r>
            </a:p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hr-H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NE ZLOUPOTREBLJAVAJ TUĐE FOTOGRAFIJE!</a:t>
              </a:r>
            </a:p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it-IT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SLOBODA GOVORA NE</a:t>
              </a:r>
              <a:r>
                <a:rPr lang="hr-H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it-IT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DOPUŠTA GOVOR MRŽNJE!</a:t>
              </a:r>
              <a:endParaRPr lang="hr-HR" sz="1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hr-H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ŠUTNJA JE SUDIONIŠTVO!</a:t>
              </a:r>
            </a:p>
            <a:p>
              <a:pPr marL="342900" indent="-342900">
                <a:spcBef>
                  <a:spcPts val="300"/>
                </a:spcBef>
                <a:buFont typeface="+mj-lt"/>
                <a:buAutoNum type="arabicPeriod"/>
              </a:pPr>
              <a:r>
                <a:rPr lang="hr-H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INTERNET PRUŽA VELIKE MOGUĆNOSTI, ALI ZAHTIJEVA I VELIKU ODGOVORNOST.</a:t>
              </a:r>
              <a:endParaRPr lang="hr-HR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1785918" y="130416"/>
            <a:ext cx="1914876" cy="58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1928794" y="3004926"/>
            <a:ext cx="1714512" cy="69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71406" y="2857496"/>
            <a:ext cx="207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b="1" dirty="0" err="1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azop.hr</a:t>
            </a:r>
            <a:endParaRPr lang="hr-HR" sz="1600" b="1" dirty="0" smtClean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hr-HR" sz="1600" b="1" dirty="0" err="1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dislajkammrznju.hr</a:t>
            </a:r>
            <a:r>
              <a:rPr lang="hr-HR" sz="16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1600" b="1" dirty="0" err="1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sigurnijiinternet.hr</a:t>
            </a:r>
            <a:endParaRPr lang="hr-HR" sz="16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00034" y="-71462"/>
            <a:ext cx="8286808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algn="r"/>
            <a:r>
              <a:rPr lang="hr-HR" sz="3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PUČKI PRAVOBRANITELJ</a:t>
            </a:r>
            <a:endParaRPr lang="hr-HR" sz="3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251190" y="1060716"/>
            <a:ext cx="5929322" cy="1000132"/>
          </a:xfrm>
        </p:spPr>
        <p:txBody>
          <a:bodyPr>
            <a:noAutofit/>
          </a:bodyPr>
          <a:lstStyle/>
          <a:p>
            <a:pPr marL="252000" indent="-252000">
              <a:spcBef>
                <a:spcPts val="1800"/>
              </a:spcBef>
              <a:buNone/>
            </a:pPr>
            <a:r>
              <a:rPr lang="vi-V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Funkcija pučkog pravobranitelja: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nadzire</a:t>
            </a:r>
            <a:r>
              <a:rPr lang="vi-VN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provođenje ljudskih prava </a:t>
            </a:r>
            <a:endParaRPr lang="vi-VN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Pučki_pravobranitelj_(tabla).pn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14000" contrast="22000"/>
                    </a14:imgEffect>
                  </a14:imgLayer>
                </a14:imgProps>
              </a:ext>
            </a:extLst>
          </a:blip>
          <a:srcRect l="5066" t="7794"/>
          <a:stretch/>
        </p:blipFill>
        <p:spPr>
          <a:xfrm>
            <a:off x="0" y="0"/>
            <a:ext cx="3383360" cy="2143116"/>
          </a:xfrm>
          <a:prstGeom prst="rect">
            <a:avLst/>
          </a:prstGeom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7" name="Content Placeholder 23"/>
          <p:cNvSpPr txBox="1">
            <a:spLocks/>
          </p:cNvSpPr>
          <p:nvPr/>
        </p:nvSpPr>
        <p:spPr>
          <a:xfrm>
            <a:off x="214282" y="2000240"/>
            <a:ext cx="8643998" cy="128588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52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vi-VN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upozorava vlast ako se ona krše, a posebice ako to</a:t>
            </a: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proizlazi iz djelovanja državnih organa</a:t>
            </a:r>
          </a:p>
        </p:txBody>
      </p:sp>
      <p:sp>
        <p:nvSpPr>
          <p:cNvPr id="8" name="Content Placeholder 23"/>
          <p:cNvSpPr txBox="1">
            <a:spLocks/>
          </p:cNvSpPr>
          <p:nvPr/>
        </p:nvSpPr>
        <p:spPr>
          <a:xfrm>
            <a:off x="214282" y="3143248"/>
            <a:ext cx="5535496" cy="371475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52000" lvl="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b="1" i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ombudsman</a:t>
            </a: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(Švedska u 19.st)</a:t>
            </a:r>
            <a:endParaRPr lang="hr-HR" sz="28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 marL="252000" lvl="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pučkog pravobranitelja b</a:t>
            </a:r>
            <a:r>
              <a:rPr lang="vi-VN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ira </a:t>
            </a:r>
            <a:r>
              <a:rPr lang="vi-VN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Sabor </a:t>
            </a:r>
            <a:endParaRPr lang="hr-HR" sz="28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252000" lvl="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vi-VN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mandat </a:t>
            </a: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traje</a:t>
            </a:r>
            <a:r>
              <a:rPr lang="vi-VN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8 god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ina</a:t>
            </a:r>
          </a:p>
          <a:p>
            <a:pPr marL="252000" lvl="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vi-VN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ima</a:t>
            </a:r>
            <a:r>
              <a:rPr lang="vi-VN" sz="28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imunitet</a:t>
            </a:r>
            <a:endParaRPr lang="hr-HR" sz="2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52000" lvl="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</a:t>
            </a:r>
            <a:r>
              <a:rPr lang="vi-VN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glavnom je pravnik</a:t>
            </a:r>
            <a:endParaRPr lang="hr-HR" sz="28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 marL="252000" lvl="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savjetodavna uloga</a:t>
            </a:r>
            <a:endParaRPr lang="vi-VN" sz="28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21786" y="3071834"/>
            <a:ext cx="3214710" cy="3643314"/>
            <a:chOff x="5643570" y="3143248"/>
            <a:chExt cx="3214710" cy="3643314"/>
          </a:xfrm>
        </p:grpSpPr>
        <p:pic>
          <p:nvPicPr>
            <p:cNvPr id="10" name="Picture 9" descr="pucka_pravobraniteljica.jpg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1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5643570" y="3143248"/>
              <a:ext cx="3214710" cy="36433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7067566" y="6429100"/>
              <a:ext cx="1737933" cy="2951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LORA VIDOVIĆ</a:t>
              </a:r>
              <a:endParaRPr lang="hr-HR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7" grpId="0" build="p"/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62503"/>
            <a:ext cx="9144000" cy="6323897"/>
            <a:chOff x="0" y="262503"/>
            <a:chExt cx="9144000" cy="632389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2503"/>
              <a:ext cx="9143999" cy="3157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"/>
            <a:stretch/>
          </p:blipFill>
          <p:spPr bwMode="auto">
            <a:xfrm>
              <a:off x="0" y="3390562"/>
              <a:ext cx="9144000" cy="3195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17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508" y="908720"/>
            <a:ext cx="8928992" cy="1944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62"/>
            <a:ext cx="8715436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KORISNI LINKOVI - VIDEO</a:t>
            </a:r>
            <a:endParaRPr lang="hr-HR" sz="3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-75332" y="928670"/>
            <a:ext cx="9072562" cy="5715040"/>
          </a:xfrm>
        </p:spPr>
        <p:txBody>
          <a:bodyPr>
            <a:noAutofit/>
          </a:bodyPr>
          <a:lstStyle/>
          <a:p>
            <a:pPr marL="572040" lvl="1" indent="-324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–"/>
            </a:pPr>
            <a:r>
              <a:rPr lang="hr-HR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2"/>
              </a:rPr>
              <a:t>Human </a:t>
            </a:r>
            <a:r>
              <a:rPr lang="hr-HR" dirty="0" err="1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2"/>
              </a:rPr>
              <a:t>rights</a:t>
            </a:r>
            <a:endParaRPr lang="hr-HR" dirty="0" smtClean="0">
              <a:ln w="18415" cmpd="sng">
                <a:noFill/>
                <a:prstDash val="solid"/>
              </a:ln>
              <a:solidFill>
                <a:schemeClr val="bg1"/>
              </a:solidFill>
              <a:latin typeface="Calibri" pitchFamily="34" charset="0"/>
              <a:cs typeface="Calibri" pitchFamily="34" charset="0"/>
              <a:hlinkClick r:id="rId3"/>
            </a:endParaRPr>
          </a:p>
          <a:p>
            <a:pPr marL="572040" lvl="1" indent="-324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–"/>
            </a:pPr>
            <a:r>
              <a:rPr lang="hr-HR" dirty="0" err="1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Focus</a:t>
            </a:r>
            <a:r>
              <a:rPr lang="hr-HR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 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Human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Rights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: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Violations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,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History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, </a:t>
            </a:r>
            <a:r>
              <a:rPr lang="hr-HR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First </a:t>
            </a:r>
            <a:r>
              <a:rPr lang="hr-HR" b="1" dirty="0" err="1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3"/>
              </a:rPr>
              <a:t>Dimension</a:t>
            </a:r>
            <a:endParaRPr lang="hr-HR" b="1" dirty="0" smtClean="0">
              <a:ln w="18415" cmpd="sng">
                <a:noFill/>
                <a:prstDash val="solid"/>
              </a:ln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572040" lvl="1" indent="-324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–"/>
            </a:pP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Focus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 Human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Rights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: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Women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's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Rights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,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NGOs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, </a:t>
            </a:r>
            <a:r>
              <a:rPr lang="hr-HR" b="1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Second</a:t>
            </a:r>
            <a:r>
              <a:rPr lang="hr-HR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 </a:t>
            </a:r>
            <a:r>
              <a:rPr lang="hr-HR" b="1" dirty="0" err="1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4"/>
              </a:rPr>
              <a:t>Dimension</a:t>
            </a:r>
            <a:endParaRPr lang="hr-HR" b="1" dirty="0" smtClean="0">
              <a:ln w="18415" cmpd="sng">
                <a:noFill/>
                <a:prstDash val="solid"/>
              </a:ln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572040" lvl="1" indent="-324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–"/>
            </a:pP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Focus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 Human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Rights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: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Justiciability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, </a:t>
            </a:r>
            <a:r>
              <a:rPr lang="hr-HR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Improvements</a:t>
            </a:r>
            <a:r>
              <a:rPr lang="hr-HR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, </a:t>
            </a:r>
            <a:r>
              <a:rPr lang="hr-HR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Third </a:t>
            </a:r>
            <a:r>
              <a:rPr lang="hr-HR" b="1" dirty="0" err="1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Calibri" pitchFamily="34" charset="0"/>
                <a:cs typeface="Calibri" pitchFamily="34" charset="0"/>
                <a:hlinkClick r:id="rId5"/>
              </a:rPr>
              <a:t>Dimension</a:t>
            </a:r>
            <a:endParaRPr lang="hr-HR" b="1" dirty="0" smtClean="0">
              <a:ln w="18415" cmpd="sng">
                <a:noFill/>
                <a:prstDash val="solid"/>
              </a:ln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62"/>
            <a:ext cx="8715436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EU – prosječna plaća</a:t>
            </a:r>
            <a:endParaRPr lang="hr-HR" sz="3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2" y="977531"/>
            <a:ext cx="8966678" cy="504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27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62"/>
            <a:ext cx="8715436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Svijet – omjer u parlamentima</a:t>
            </a:r>
            <a:endParaRPr lang="hr-HR" sz="3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1" y="1049539"/>
            <a:ext cx="8966678" cy="504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80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62"/>
            <a:ext cx="8715436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SAD – smrtna kazna</a:t>
            </a:r>
            <a:endParaRPr lang="hr-HR" sz="3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6" y="985674"/>
            <a:ext cx="9018450" cy="507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4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312"/>
            <a:ext cx="8643998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lv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WenQuanYi Micro Hei" charset="0"/>
                <a:cs typeface="Calibri" panose="020F0502020204030204" pitchFamily="34" charset="0"/>
              </a:rPr>
              <a:t>LJUDSKA PRAVA  					  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WenQuanYi Micro Hei" charset="0"/>
                <a:cs typeface="Calibri" panose="020F0502020204030204" pitchFamily="34" charset="0"/>
              </a:rPr>
              <a:t>(</a:t>
            </a:r>
            <a:r>
              <a:rPr lang="hr-H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WenQuanYi Micro Hei" charset="0"/>
                <a:cs typeface="Calibri" panose="020F0502020204030204" pitchFamily="34" charset="0"/>
              </a:rPr>
              <a:t>plan ploče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WenQuanYi Micro Hei" charset="0"/>
                <a:cs typeface="Calibri" panose="020F0502020204030204" pitchFamily="34" charset="0"/>
              </a:rPr>
              <a:t>)</a:t>
            </a:r>
            <a:endParaRPr lang="en-US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WenQuanYi Micro Hei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622" y="868360"/>
            <a:ext cx="9144000" cy="585791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0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LJUDSKA PRAVA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su 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temeljna prava koja pripadaju svakom čovjeku samim time što je ljudsko biće, ona su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urođena 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neotuđiva</a:t>
            </a:r>
          </a:p>
          <a:p>
            <a:pPr marL="360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POVIJEST LJUDSKIH PRAVA</a:t>
            </a:r>
          </a:p>
          <a:p>
            <a:pPr marL="648000" lvl="1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1288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. –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Vinodolski zakonik 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– prisilio feudalce na poštivanje prava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kmetova</a:t>
            </a:r>
          </a:p>
          <a:p>
            <a:pPr marL="648000" lvl="1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b="1" dirty="0">
                <a:latin typeface="Calibri" pitchFamily="34" charset="0"/>
                <a:cs typeface="Calibri" pitchFamily="34" charset="0"/>
              </a:rPr>
              <a:t>1776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. - </a:t>
            </a:r>
            <a:r>
              <a:rPr lang="hr-HR" sz="22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Virginia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Bill </a:t>
            </a:r>
            <a:r>
              <a:rPr lang="hr-HR" sz="22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of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Rights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>
                <a:latin typeface="Calibri" pitchFamily="34" charset="0"/>
                <a:cs typeface="Calibri" pitchFamily="34" charset="0"/>
              </a:rPr>
              <a:t>(Američka deklaracija o nezavisnosti</a:t>
            </a: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) -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postavlja 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temelje ljudskim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pravima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48000" lvl="1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200" b="1" dirty="0">
                <a:latin typeface="Calibri" pitchFamily="34" charset="0"/>
                <a:cs typeface="Calibri" pitchFamily="34" charset="0"/>
              </a:rPr>
              <a:t>1789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. –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Povelja o pravima čovjeka i građanina</a:t>
            </a:r>
          </a:p>
          <a:p>
            <a:pPr marL="648000" lvl="1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200" b="1" dirty="0">
                <a:latin typeface="Calibri" pitchFamily="34" charset="0"/>
                <a:cs typeface="Calibri" pitchFamily="34" charset="0"/>
              </a:rPr>
              <a:t>10. 12. </a:t>
            </a:r>
            <a:r>
              <a:rPr lang="de-AT" sz="2200" b="1" dirty="0">
                <a:latin typeface="Calibri" pitchFamily="34" charset="0"/>
                <a:cs typeface="Calibri" pitchFamily="34" charset="0"/>
              </a:rPr>
              <a:t>1948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. – </a:t>
            </a:r>
            <a:r>
              <a:rPr lang="de-AT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Opća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de-AT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deklaracija o pravima čovjeka 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(Povelja </a:t>
            </a:r>
            <a:r>
              <a:rPr lang="de-AT" sz="2200" dirty="0">
                <a:latin typeface="Calibri" pitchFamily="34" charset="0"/>
                <a:cs typeface="Calibri" pitchFamily="34" charset="0"/>
              </a:rPr>
              <a:t>UN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-a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634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312"/>
            <a:ext cx="8643998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lv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WenQuanYi Micro Hei" charset="0"/>
                <a:cs typeface="Calibri" panose="020F0502020204030204" pitchFamily="34" charset="0"/>
              </a:rPr>
              <a:t>LJUDSKA PRAVA  					  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WenQuanYi Micro Hei" charset="0"/>
                <a:cs typeface="Calibri" panose="020F0502020204030204" pitchFamily="34" charset="0"/>
              </a:rPr>
              <a:t>(</a:t>
            </a:r>
            <a:r>
              <a:rPr lang="hr-H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WenQuanYi Micro Hei" charset="0"/>
                <a:cs typeface="Calibri" panose="020F0502020204030204" pitchFamily="34" charset="0"/>
              </a:rPr>
              <a:t>plan ploče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WenQuanYi Micro Hei" charset="0"/>
                <a:cs typeface="Calibri" panose="020F0502020204030204" pitchFamily="34" charset="0"/>
              </a:rPr>
              <a:t>)</a:t>
            </a:r>
            <a:endParaRPr lang="en-US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WenQuanYi Micro Hei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512" y="980728"/>
            <a:ext cx="9144000" cy="574554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200"/>
              </a:spcBef>
              <a:buSzPct val="100000"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3 GENERACIJE LJUDSKIH PRAVA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  <a:p>
            <a:pPr marL="540000" lvl="1" indent="-3240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OSOBNA, GRAĐANSKA I POLITIČKA</a:t>
            </a:r>
          </a:p>
          <a:p>
            <a:pPr marL="900000" lvl="2" indent="-288000">
              <a:spcBef>
                <a:spcPts val="6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pravo na život, pravo na slobodu i ljudsko dostojanstvo, pravo na privatno vlasništvo</a:t>
            </a:r>
          </a:p>
          <a:p>
            <a:pPr marL="540000" lvl="1" indent="-324000">
              <a:spcBef>
                <a:spcPts val="1800"/>
              </a:spcBef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SOCIJALNA, EKONOMSKA i KULTURNA</a:t>
            </a:r>
          </a:p>
          <a:p>
            <a:pPr marL="900000" lvl="2" indent="-288000">
              <a:spcBef>
                <a:spcPts val="6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>
                <a:latin typeface="Calibri" pitchFamily="34" charset="0"/>
                <a:cs typeface="Calibri" pitchFamily="34" charset="0"/>
              </a:rPr>
              <a:t>pravo na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rad, obrazovanje, pravo na prehranu, socijalnu 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skrb i zdravstvenu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zaštitu, pravo 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na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stanovanje i  </a:t>
            </a:r>
            <a:r>
              <a:rPr lang="hr-HR" sz="2200" dirty="0">
                <a:latin typeface="Calibri" pitchFamily="34" charset="0"/>
                <a:cs typeface="Calibri" pitchFamily="34" charset="0"/>
              </a:rPr>
              <a:t>prikladan životni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standard</a:t>
            </a:r>
          </a:p>
          <a:p>
            <a:pPr marL="540000" lvl="1" indent="-324000">
              <a:spcBef>
                <a:spcPts val="1800"/>
              </a:spcBef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PRAVO NA MIR, ZDRAV OKOLIŠ, RAZVOJ I ZAŠTITU OSOBNIH PODATAKA</a:t>
            </a:r>
            <a:endParaRPr lang="hr-HR" sz="2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1274400" lvl="2" indent="-457200">
              <a:spcBef>
                <a:spcPts val="1200"/>
              </a:spcBef>
              <a:buSzPct val="100000"/>
              <a:buFont typeface="Calibri" panose="020F0502020204030204" pitchFamily="34" charset="0"/>
              <a:buChar char="–"/>
            </a:pPr>
            <a:endParaRPr lang="hr-HR" sz="2200" dirty="0" smtClean="0">
              <a:latin typeface="Calibri" pitchFamily="34" charset="0"/>
              <a:cs typeface="Calibri" pitchFamily="34" charset="0"/>
            </a:endParaRPr>
          </a:p>
          <a:p>
            <a:pPr marL="8172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endParaRPr lang="hr-HR" sz="2200" dirty="0" smtClean="0">
              <a:latin typeface="Calibri" pitchFamily="34" charset="0"/>
              <a:cs typeface="Calibri" pitchFamily="34" charset="0"/>
            </a:endParaRPr>
          </a:p>
          <a:p>
            <a:pPr marL="1274400" lvl="2" indent="-457200">
              <a:spcBef>
                <a:spcPts val="1200"/>
              </a:spcBef>
              <a:buSzPct val="100000"/>
              <a:buFont typeface="+mj-lt"/>
              <a:buAutoNum type="arabicPeriod"/>
            </a:pPr>
            <a:endParaRPr lang="hr-HR" sz="2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9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20" y="3929066"/>
            <a:ext cx="85725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latin typeface="Calibri" pitchFamily="34" charset="0"/>
                <a:cs typeface="Calibri" pitchFamily="34" charset="0"/>
                <a:hlinkClick r:id="rId3"/>
              </a:rPr>
              <a:t>https://drive.google.com/file/d/0B3j3fkaAq7drT3JtYkNWQ3pPakU/edit?usp=sharing</a:t>
            </a:r>
            <a:endParaRPr lang="hr-HR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003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smtClean="0">
                <a:latin typeface="Calibri" pitchFamily="34" charset="0"/>
                <a:cs typeface="Calibri" pitchFamily="34" charset="0"/>
              </a:rPr>
              <a:t>Općenito o ljudskim pravima</a:t>
            </a:r>
            <a:endParaRPr lang="hr-HR" sz="3600" b="1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20" y="3929066"/>
            <a:ext cx="85725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latin typeface="Calibri" pitchFamily="34" charset="0"/>
                <a:cs typeface="Calibri" pitchFamily="34" charset="0"/>
                <a:hlinkClick r:id="rId3"/>
              </a:rPr>
              <a:t>https://drive.google.com/file/d/0B3j3fkaAq7drY0NiY29ZdXlvclU/edit?usp=sharing</a:t>
            </a:r>
            <a:endParaRPr lang="hr-HR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003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smtClean="0">
                <a:latin typeface="Calibri" pitchFamily="34" charset="0"/>
                <a:cs typeface="Calibri" pitchFamily="34" charset="0"/>
              </a:rPr>
              <a:t>Povijest ljudskih prava</a:t>
            </a:r>
            <a:endParaRPr lang="hr-HR" sz="3600" b="1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62"/>
            <a:ext cx="8715436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POVIJEST LJUDSKIH PRAVA</a:t>
            </a:r>
            <a:endParaRPr lang="hr-HR" sz="3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71406" y="928670"/>
            <a:ext cx="9072562" cy="571504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LJUDSKA PRAVA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PRAVA ČOVJEKA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su temeljna prava koja pripadaju svakom čovjeku samim time što je ljudsko biće, ona su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urođena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neotuđiva</a:t>
            </a:r>
          </a:p>
          <a:p>
            <a:pPr marL="252000" indent="-252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POVIJESNI RAZVOJ LJUDSKIH PRAVA</a:t>
            </a:r>
            <a:endParaRPr lang="hr-HR" sz="3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72040" lvl="1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grčki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filozofi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jednakost ljudi (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prirodno pravo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572040" lvl="1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kršćanstvo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svi ljudi su pred Bogom jednaki</a:t>
            </a:r>
          </a:p>
          <a:p>
            <a:pPr marL="572040" lvl="1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623. – </a:t>
            </a:r>
            <a:r>
              <a:rPr lang="hr-HR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Medinska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povelja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(jednakost ljudi s obzirom na vjeru i običaje)</a:t>
            </a: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572040" lvl="1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1215.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Magna </a:t>
            </a:r>
            <a:r>
              <a:rPr lang="hr-HR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Charta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Libertatum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(Velika povelja slobode)</a:t>
            </a:r>
          </a:p>
          <a:p>
            <a:pPr marL="572040" lvl="1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1288.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Vinodolski zakonik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prisilio feudalce na poštivanje prava kmetova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844" y="5715016"/>
            <a:ext cx="8858312" cy="928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r>
              <a:rPr lang="hr-HR" sz="2400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„</a:t>
            </a:r>
            <a:r>
              <a:rPr lang="vi-VN" sz="2400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Svi </a:t>
            </a:r>
            <a:r>
              <a:rPr lang="vi-VN" sz="24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ljudi rođeni su slobodni, s jednakim dostojanstvom i pravima</a:t>
            </a:r>
            <a:r>
              <a:rPr lang="hr-HR" sz="24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.”</a:t>
            </a:r>
          </a:p>
          <a:p>
            <a:pPr algn="r">
              <a:spcBef>
                <a:spcPts val="1200"/>
              </a:spcBef>
            </a:pPr>
            <a:r>
              <a:rPr lang="hr-HR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Članak 1. Opće deklaracije o ljudskim pravima</a:t>
            </a:r>
            <a:endParaRPr lang="hr-HR" i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73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-214346" y="836712"/>
            <a:ext cx="9429816" cy="5715040"/>
          </a:xfrm>
        </p:spPr>
        <p:txBody>
          <a:bodyPr>
            <a:noAutofit/>
          </a:bodyPr>
          <a:lstStyle/>
          <a:p>
            <a:pPr marL="572040" lvl="1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1679.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Habeas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</a:t>
            </a:r>
            <a:r>
              <a:rPr lang="hr-HR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Corpus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Acte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(Zakon protiv zatvora bez presude) </a:t>
            </a:r>
            <a:endParaRPr lang="hr-HR" b="1" dirty="0" smtClean="0">
              <a:latin typeface="Calibri" pitchFamily="34" charset="0"/>
              <a:cs typeface="Calibri" pitchFamily="34" charset="0"/>
            </a:endParaRPr>
          </a:p>
          <a:p>
            <a:pPr marL="572040" lvl="1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John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Locke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„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Dvije rasprave o vladi”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život, slobodu i privatno vlasništvo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(zadaća države je zaštita tih prava)</a:t>
            </a:r>
          </a:p>
          <a:p>
            <a:pPr marL="572040" lvl="1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1776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. -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Virginia Bill of </a:t>
            </a:r>
            <a:r>
              <a:rPr lang="hr-HR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Rights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(Američka deklaracija o nezavisnosti)</a:t>
            </a:r>
            <a:endParaRPr lang="hr-HR" sz="2200" dirty="0" smtClean="0">
              <a:latin typeface="Calibri" pitchFamily="34" charset="0"/>
              <a:cs typeface="Calibri" pitchFamily="34" charset="0"/>
            </a:endParaRPr>
          </a:p>
          <a:p>
            <a:pPr marL="837152" lvl="2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postavlja temelje ljudskim pravima</a:t>
            </a:r>
          </a:p>
          <a:p>
            <a:pPr marL="1601669" lvl="5" indent="-324000">
              <a:spcBef>
                <a:spcPts val="400"/>
              </a:spcBef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pravo na život, slobodu i vlasništvo</a:t>
            </a:r>
          </a:p>
          <a:p>
            <a:pPr marL="1601669" lvl="5" indent="-324000">
              <a:spcBef>
                <a:spcPts val="400"/>
              </a:spcBef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sloboda okupljanja i tiska</a:t>
            </a:r>
          </a:p>
          <a:p>
            <a:pPr marL="1601669" lvl="5" indent="-324000">
              <a:spcBef>
                <a:spcPts val="400"/>
              </a:spcBef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sloboda kretanja i pravo na peticiju</a:t>
            </a:r>
          </a:p>
          <a:p>
            <a:pPr marL="1601669" lvl="5" indent="-324000">
              <a:spcBef>
                <a:spcPts val="400"/>
              </a:spcBef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pravo na pravnu zaštitu</a:t>
            </a:r>
          </a:p>
          <a:p>
            <a:pPr marL="1601669" lvl="5" indent="-324000">
              <a:spcBef>
                <a:spcPts val="400"/>
              </a:spcBef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glasačko pravo</a:t>
            </a:r>
          </a:p>
          <a:p>
            <a:pPr marL="572040" lvl="1" indent="-324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1789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. –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Povelja o pravima čovjeka i građanina</a:t>
            </a:r>
            <a:endParaRPr lang="hr-HR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72040" lvl="1" indent="-324000">
              <a:spcBef>
                <a:spcPts val="4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10. 12. </a:t>
            </a:r>
            <a:r>
              <a:rPr lang="de-AT" b="1" dirty="0" smtClean="0">
                <a:latin typeface="Calibri" pitchFamily="34" charset="0"/>
                <a:cs typeface="Calibri" pitchFamily="34" charset="0"/>
              </a:rPr>
              <a:t>1948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. – </a:t>
            </a:r>
            <a:r>
              <a:rPr lang="de-AT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Opća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de-AT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deklaracija o pravima čovjeka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(Povelja </a:t>
            </a:r>
            <a:r>
              <a:rPr lang="de-AT" sz="2000" dirty="0" smtClean="0">
                <a:latin typeface="Calibri" pitchFamily="34" charset="0"/>
                <a:cs typeface="Calibri" pitchFamily="34" charset="0"/>
              </a:rPr>
              <a:t>UN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-a)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 – 2. i 3. generacija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1966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. g.</a:t>
            </a:r>
          </a:p>
          <a:p>
            <a:pPr marL="572040" lvl="1" indent="-324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1990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. – povelja za novu Europu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56176" y="2708628"/>
            <a:ext cx="2784697" cy="2088524"/>
            <a:chOff x="6250774" y="2735696"/>
            <a:chExt cx="2784697" cy="2088524"/>
          </a:xfrm>
        </p:grpSpPr>
        <p:pic>
          <p:nvPicPr>
            <p:cNvPr id="2" name="Picture 2" descr="http://biografieonline.it/img/bio/John_Locke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774" y="2735696"/>
              <a:ext cx="2784697" cy="2088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179672" y="4605404"/>
              <a:ext cx="810740" cy="1745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sz="1200" i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John</a:t>
              </a:r>
              <a:r>
                <a:rPr lang="hr-HR" sz="1200" i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Locke</a:t>
              </a:r>
              <a:endParaRPr lang="hr-HR" sz="12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62"/>
            <a:ext cx="8715436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POVIJEST LJUDSKIH PRAVA</a:t>
            </a:r>
            <a:endParaRPr lang="hr-HR" sz="3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786314" y="928670"/>
            <a:ext cx="4214842" cy="14287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/>
            <a:r>
              <a:rPr lang="hr-H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2. GENERACIJA LJUDSKIH PRAVA</a:t>
            </a:r>
          </a:p>
          <a:p>
            <a:pPr marL="637200" lvl="1" indent="-342900">
              <a:buAutoNum type="arabicPeriod"/>
            </a:pPr>
            <a:r>
              <a:rPr lang="hr-H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SOCIJALNA</a:t>
            </a:r>
          </a:p>
          <a:p>
            <a:pPr marL="637200" lvl="1" indent="-342900">
              <a:buAutoNum type="arabicPeriod"/>
            </a:pPr>
            <a:r>
              <a:rPr lang="hr-H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</a:t>
            </a:r>
          </a:p>
          <a:p>
            <a:pPr marL="637200" lvl="1" indent="-342900">
              <a:buAutoNum type="arabicPeriod"/>
            </a:pPr>
            <a:r>
              <a:rPr lang="hr-H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KULTURNA</a:t>
            </a:r>
            <a:endParaRPr lang="hr-H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0126" y="928670"/>
            <a:ext cx="2047890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10126" y="3286124"/>
            <a:ext cx="2047890" cy="857256"/>
          </a:xfrm>
          <a:prstGeom prst="rect">
            <a:avLst/>
          </a:prstGeom>
          <a:gradFill flip="none" rotWithShape="1">
            <a:gsLst>
              <a:gs pos="0">
                <a:srgbClr val="99CC00">
                  <a:shade val="30000"/>
                  <a:satMod val="115000"/>
                </a:srgbClr>
              </a:gs>
              <a:gs pos="50000">
                <a:srgbClr val="99CC00">
                  <a:shade val="67500"/>
                  <a:satMod val="115000"/>
                </a:srgbClr>
              </a:gs>
              <a:gs pos="100000">
                <a:srgbClr val="99CC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10126" y="4286256"/>
            <a:ext cx="2047890" cy="857256"/>
          </a:xfrm>
          <a:prstGeom prst="rect">
            <a:avLst/>
          </a:prstGeom>
          <a:gradFill flip="none" rotWithShape="1">
            <a:gsLst>
              <a:gs pos="0">
                <a:srgbClr val="99CC00">
                  <a:shade val="30000"/>
                  <a:satMod val="115000"/>
                </a:srgbClr>
              </a:gs>
              <a:gs pos="50000">
                <a:srgbClr val="99CC00">
                  <a:shade val="67500"/>
                  <a:satMod val="115000"/>
                </a:srgbClr>
              </a:gs>
              <a:gs pos="100000">
                <a:srgbClr val="99CC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0892" y="928670"/>
            <a:ext cx="200026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EKOLOŠKA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62"/>
            <a:ext cx="8715436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PODJELA LJUDSKIH PRAVA</a:t>
            </a:r>
            <a:endParaRPr lang="hr-HR" sz="3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928670"/>
            <a:ext cx="1857388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OSOBNA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5615" y="928670"/>
            <a:ext cx="2428892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GRAĐANSKA I POLITIČKA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2844" y="1000108"/>
            <a:ext cx="4500594" cy="50006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1. GENERACIJA LJUDSKIH PRAVA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844" y="2500306"/>
            <a:ext cx="1857388" cy="714380"/>
          </a:xfrm>
          <a:prstGeom prst="rect">
            <a:avLst/>
          </a:prstGeom>
          <a:gradFill flip="none" rotWithShape="1">
            <a:gsLst>
              <a:gs pos="0">
                <a:srgbClr val="FF7F00">
                  <a:shade val="30000"/>
                  <a:satMod val="115000"/>
                </a:srgbClr>
              </a:gs>
              <a:gs pos="50000">
                <a:srgbClr val="FF7F00">
                  <a:shade val="67500"/>
                  <a:satMod val="115000"/>
                </a:srgbClr>
              </a:gs>
              <a:gs pos="100000">
                <a:srgbClr val="FF7F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ŽIVOT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29454" y="2285992"/>
            <a:ext cx="785818" cy="2857520"/>
          </a:xfrm>
          <a:prstGeom prst="rect">
            <a:avLst/>
          </a:prstGeom>
          <a:gradFill flip="none" rotWithShape="1">
            <a:gsLst>
              <a:gs pos="0">
                <a:srgbClr val="99CC00">
                  <a:shade val="30000"/>
                  <a:satMod val="115000"/>
                </a:srgbClr>
              </a:gs>
              <a:gs pos="50000">
                <a:srgbClr val="99CC00">
                  <a:shade val="67500"/>
                  <a:satMod val="115000"/>
                </a:srgbClr>
              </a:gs>
              <a:gs pos="100000">
                <a:srgbClr val="99CC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2. GENERACIJA LJUDSKIH PRAVA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2844" y="3214686"/>
            <a:ext cx="1857388" cy="1428760"/>
          </a:xfrm>
          <a:prstGeom prst="rect">
            <a:avLst/>
          </a:prstGeom>
          <a:gradFill flip="none" rotWithShape="1">
            <a:gsLst>
              <a:gs pos="0">
                <a:srgbClr val="FF7F00">
                  <a:shade val="30000"/>
                  <a:satMod val="115000"/>
                </a:srgbClr>
              </a:gs>
              <a:gs pos="50000">
                <a:srgbClr val="FF7F00">
                  <a:shade val="67500"/>
                  <a:satMod val="115000"/>
                </a:srgbClr>
              </a:gs>
              <a:gs pos="100000">
                <a:srgbClr val="FF7F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SLOBODU I LJUDSKO</a:t>
            </a:r>
            <a:r>
              <a:rPr lang="hr-H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DOSTOJANSTVO</a:t>
            </a:r>
            <a:endParaRPr lang="hr-H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2844" y="4643446"/>
            <a:ext cx="1857388" cy="1071570"/>
          </a:xfrm>
          <a:prstGeom prst="rect">
            <a:avLst/>
          </a:prstGeom>
          <a:gradFill flip="none" rotWithShape="1">
            <a:gsLst>
              <a:gs pos="0">
                <a:srgbClr val="FF7F00">
                  <a:shade val="30000"/>
                  <a:satMod val="115000"/>
                </a:srgbClr>
              </a:gs>
              <a:gs pos="50000">
                <a:srgbClr val="FF7F00">
                  <a:shade val="67500"/>
                  <a:satMod val="115000"/>
                </a:srgbClr>
              </a:gs>
              <a:gs pos="100000">
                <a:srgbClr val="FF7F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PRIVATNO VLASNIŠTVO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05615" y="2500306"/>
            <a:ext cx="2428892" cy="58451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BIRAČKO PRAVO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05615" y="3071810"/>
            <a:ext cx="2428892" cy="178600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SLOBODU MIŠLJENJA</a:t>
            </a:r>
            <a:r>
              <a:rPr lang="hr-H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, IZRAŽAVANJA I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VJEROISPOVJESTI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05615" y="4857760"/>
            <a:ext cx="2428892" cy="107160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SLOBODU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OKUPLJANJA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05615" y="5929330"/>
            <a:ext cx="2428892" cy="7858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INFORMIRANJE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86314" y="2500306"/>
            <a:ext cx="4214842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3. GENERACIJA LJUDSKIH PRAVA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86314" y="3000372"/>
            <a:ext cx="4214842" cy="50006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MIR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86314" y="3500438"/>
            <a:ext cx="4214842" cy="7143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ZDRAV OKOLIŠ </a:t>
            </a:r>
            <a:b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(ekološka prava)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86314" y="4214818"/>
            <a:ext cx="4214842" cy="78581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</a:t>
            </a:r>
            <a:r>
              <a:rPr lang="hr-HR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RAZVOJ </a:t>
            </a:r>
          </a:p>
          <a:p>
            <a:pPr algn="ctr"/>
            <a:r>
              <a:rPr lang="hr-HR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(kulturni, politički i ekonomski)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86314" y="5000636"/>
            <a:ext cx="4214842" cy="78581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ZAŠTITU OSOBNIH PODATAKA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86314" y="5786454"/>
            <a:ext cx="4214842" cy="78581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 PRAVO NA INTERNET?</a:t>
            </a:r>
            <a:endParaRPr lang="hr-H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1566" y="2204864"/>
            <a:ext cx="3724630" cy="3000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Book Antiqua" panose="02040602050305030304" pitchFamily="18" charset="0"/>
              <a:buChar char="–"/>
            </a:pP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</a:t>
            </a:r>
          </a:p>
          <a:p>
            <a:pPr marL="285750" indent="-285750">
              <a:buFont typeface="Book Antiqua" panose="02040602050305030304" pitchFamily="18" charset="0"/>
              <a:buChar char="–"/>
            </a:pP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obrazovanje</a:t>
            </a:r>
          </a:p>
          <a:p>
            <a:pPr marL="285750" indent="-285750">
              <a:buFont typeface="Book Antiqua" panose="02040602050305030304" pitchFamily="18" charset="0"/>
              <a:buChar char="–"/>
            </a:pP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prehranu</a:t>
            </a:r>
          </a:p>
          <a:p>
            <a:pPr marL="285750" indent="-285750">
              <a:buFont typeface="Book Antiqua" panose="02040602050305030304" pitchFamily="18" charset="0"/>
              <a:buChar char="–"/>
            </a:pP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socijalnu</a:t>
            </a: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skrb</a:t>
            </a: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zdravstvenu</a:t>
            </a: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zaštitu</a:t>
            </a:r>
          </a:p>
          <a:p>
            <a:pPr marL="285750" indent="-285750">
              <a:buFont typeface="Book Antiqua" panose="02040602050305030304" pitchFamily="18" charset="0"/>
              <a:buChar char="–"/>
            </a:pP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stanovanje</a:t>
            </a:r>
          </a:p>
          <a:p>
            <a:pPr marL="285750" indent="-285750">
              <a:buFont typeface="Book Antiqua" panose="02040602050305030304" pitchFamily="18" charset="0"/>
              <a:buChar char="–"/>
            </a:pP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prikladan</a:t>
            </a: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životni</a:t>
            </a:r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77556E-17 L 2.5E-6 0.102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77556E-17 L 0.00069 0.102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00139 0.19699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9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CC00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"/>
                            </p:stCondLst>
                            <p:childTnLst>
                              <p:par>
                                <p:cTn id="1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50"/>
                            </p:stCondLst>
                            <p:childTnLst>
                              <p:par>
                                <p:cTn id="1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allAtOnce" animBg="1"/>
      <p:bldP spid="7" grpId="0" animBg="1"/>
      <p:bldP spid="7" grpId="1" animBg="1"/>
      <p:bldP spid="34" grpId="0" build="allAtOnce" animBg="1"/>
      <p:bldP spid="34" grpId="1" build="allAtOnce" animBg="1"/>
      <p:bldP spid="35" grpId="0" build="allAtOnce" animBg="1"/>
      <p:bldP spid="35" grpId="1" build="allAtOnce" animBg="1"/>
      <p:bldP spid="8" grpId="0" animBg="1"/>
      <p:bldP spid="4" grpId="0" animBg="1"/>
      <p:bldP spid="5" grpId="0" animBg="1"/>
      <p:bldP spid="16" grpId="0" build="allAtOnce" animBg="1"/>
      <p:bldP spid="20" grpId="0" build="allAtOnce" animBg="1"/>
      <p:bldP spid="21" grpId="0" build="allAtOnce" animBg="1"/>
      <p:bldP spid="21" grpId="1" build="allAtOnce" animBg="1"/>
      <p:bldP spid="22" grpId="0" build="allAtOnce" animBg="1"/>
      <p:bldP spid="23" grpId="0" build="allAtOnce" animBg="1"/>
      <p:bldP spid="25" grpId="0" build="allAtOnce" animBg="1"/>
      <p:bldP spid="26" grpId="0" build="allAtOnce" animBg="1"/>
      <p:bldP spid="27" grpId="0" build="allAtOnce" animBg="1"/>
      <p:bldP spid="28" grpId="0" build="allAtOnce" animBg="1"/>
      <p:bldP spid="37" grpId="0" build="allAtOnce" animBg="1"/>
      <p:bldP spid="38" grpId="0" build="allAtOnce" animBg="1"/>
      <p:bldP spid="39" grpId="0" build="allAtOnce" animBg="1"/>
      <p:bldP spid="40" grpId="0" build="allAtOnce" animBg="1"/>
      <p:bldP spid="41" grpId="0" build="allAtOnce" animBg="1"/>
      <p:bldP spid="30" grpId="0" build="allAtOnce" animBg="1"/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62"/>
            <a:ext cx="8715436" cy="1143000"/>
          </a:xfrm>
          <a:effectLst/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800" dirty="0" smtClean="0">
                <a:solidFill>
                  <a:srgbClr val="FFC000"/>
                </a:solidFill>
                <a:effectLst/>
                <a:latin typeface="Calibri" pitchFamily="34" charset="0"/>
                <a:cs typeface="Calibri" pitchFamily="34" charset="0"/>
              </a:rPr>
              <a:t>PODJELA LJUDSKIH PRAVA</a:t>
            </a:r>
            <a:endParaRPr lang="hr-HR" sz="3800" dirty="0">
              <a:solidFill>
                <a:srgbClr val="FFC00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9266" y="956014"/>
            <a:ext cx="4378958" cy="4957066"/>
            <a:chOff x="142844" y="1142984"/>
            <a:chExt cx="4378958" cy="4957066"/>
          </a:xfrm>
        </p:grpSpPr>
        <p:sp>
          <p:nvSpPr>
            <p:cNvPr id="4" name="Rectangle 3"/>
            <p:cNvSpPr/>
            <p:nvPr/>
          </p:nvSpPr>
          <p:spPr>
            <a:xfrm>
              <a:off x="142844" y="1643050"/>
              <a:ext cx="1857388" cy="857256"/>
            </a:xfrm>
            <a:prstGeom prst="rect">
              <a:avLst/>
            </a:prstGeom>
            <a:solidFill>
              <a:srgbClr val="00206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OSOBNA</a:t>
              </a:r>
              <a:endParaRPr lang="hr-H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092910" y="1643050"/>
              <a:ext cx="2428892" cy="857256"/>
            </a:xfrm>
            <a:prstGeom prst="rect">
              <a:avLst/>
            </a:prstGeom>
            <a:solidFill>
              <a:srgbClr val="00206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GRAĐANSKA I POLITIČKA</a:t>
              </a:r>
              <a:endParaRPr lang="hr-H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2844" y="1142984"/>
              <a:ext cx="4378958" cy="500066"/>
            </a:xfrm>
            <a:prstGeom prst="rect">
              <a:avLst/>
            </a:prstGeom>
            <a:solidFill>
              <a:srgbClr val="C0000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200" b="1" dirty="0" smtClean="0">
                  <a:latin typeface="Calibri" pitchFamily="34" charset="0"/>
                  <a:cs typeface="Calibri" pitchFamily="34" charset="0"/>
                </a:rPr>
                <a:t>1. GENERACIJA LJUDSKIH PRAVA</a:t>
              </a:r>
              <a:endParaRPr lang="hr-HR" sz="2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844" y="2500306"/>
              <a:ext cx="1857388" cy="714380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latin typeface="Calibri" pitchFamily="34" charset="0"/>
                  <a:cs typeface="Calibri" pitchFamily="34" charset="0"/>
                </a:rPr>
                <a:t>PRAVO NA ŽIVOT</a:t>
              </a:r>
              <a:endParaRPr lang="hr-HR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2844" y="3214686"/>
              <a:ext cx="1857388" cy="1428760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latin typeface="Calibri" pitchFamily="34" charset="0"/>
                  <a:cs typeface="Calibri" pitchFamily="34" charset="0"/>
                </a:rPr>
                <a:t>PRAVO NA SLOBODU I LJUDSKO</a:t>
              </a:r>
              <a:r>
                <a:rPr lang="hr-HR" sz="1400" b="1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b="1" dirty="0" smtClean="0">
                  <a:latin typeface="Calibri" pitchFamily="34" charset="0"/>
                  <a:cs typeface="Calibri" pitchFamily="34" charset="0"/>
                </a:rPr>
                <a:t>DOSTOJANSTVO</a:t>
              </a:r>
              <a:endParaRPr lang="hr-HR" sz="15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844" y="4643446"/>
              <a:ext cx="1857388" cy="1071570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latin typeface="Calibri" pitchFamily="34" charset="0"/>
                  <a:cs typeface="Calibri" pitchFamily="34" charset="0"/>
                </a:rPr>
                <a:t>PRAVO NA PRIVATNO VLASNIŠTVO</a:t>
              </a:r>
              <a:endParaRPr lang="hr-HR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92910" y="2500306"/>
              <a:ext cx="2428892" cy="584511"/>
            </a:xfrm>
            <a:prstGeom prst="rect">
              <a:avLst/>
            </a:prstGeom>
            <a:solidFill>
              <a:srgbClr val="00206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latin typeface="Calibri" pitchFamily="34" charset="0"/>
                  <a:cs typeface="Calibri" pitchFamily="34" charset="0"/>
                </a:rPr>
                <a:t>BIRAČKO PRAVO</a:t>
              </a:r>
              <a:endParaRPr lang="hr-HR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92910" y="3068960"/>
              <a:ext cx="2428892" cy="1476036"/>
            </a:xfrm>
            <a:prstGeom prst="rect">
              <a:avLst/>
            </a:prstGeom>
            <a:solidFill>
              <a:srgbClr val="00206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latin typeface="Calibri" pitchFamily="34" charset="0"/>
                  <a:cs typeface="Calibri" pitchFamily="34" charset="0"/>
                </a:rPr>
                <a:t>PRAVO NA SLOBODU MIŠLJENJA</a:t>
              </a:r>
              <a:r>
                <a:rPr lang="hr-HR" b="1" smtClean="0">
                  <a:latin typeface="Calibri" pitchFamily="34" charset="0"/>
                  <a:cs typeface="Calibri" pitchFamily="34" charset="0"/>
                </a:rPr>
                <a:t>, IZRAŽAVANJA I </a:t>
              </a:r>
              <a:r>
                <a:rPr lang="hr-HR" b="1" dirty="0" smtClean="0">
                  <a:latin typeface="Calibri" pitchFamily="34" charset="0"/>
                  <a:cs typeface="Calibri" pitchFamily="34" charset="0"/>
                </a:rPr>
                <a:t>VJEROISPOVJESTI</a:t>
              </a:r>
              <a:endParaRPr lang="hr-HR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92910" y="4509120"/>
              <a:ext cx="2428892" cy="805112"/>
            </a:xfrm>
            <a:prstGeom prst="rect">
              <a:avLst/>
            </a:prstGeom>
            <a:solidFill>
              <a:srgbClr val="00206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smtClean="0">
                  <a:latin typeface="Calibri" pitchFamily="34" charset="0"/>
                  <a:cs typeface="Calibri" pitchFamily="34" charset="0"/>
                </a:rPr>
                <a:t>PRAVO NA SLOBODU </a:t>
              </a:r>
              <a:r>
                <a:rPr lang="hr-HR" b="1" dirty="0" smtClean="0">
                  <a:latin typeface="Calibri" pitchFamily="34" charset="0"/>
                  <a:cs typeface="Calibri" pitchFamily="34" charset="0"/>
                </a:rPr>
                <a:t>OKUPLJANJA</a:t>
              </a:r>
              <a:endParaRPr lang="hr-HR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92910" y="5314232"/>
              <a:ext cx="2428892" cy="785818"/>
            </a:xfrm>
            <a:prstGeom prst="rect">
              <a:avLst/>
            </a:prstGeom>
            <a:solidFill>
              <a:srgbClr val="002060"/>
            </a:solidFill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latin typeface="Calibri" pitchFamily="34" charset="0"/>
                  <a:cs typeface="Calibri" pitchFamily="34" charset="0"/>
                </a:rPr>
                <a:t>PRAVO NA INFORMIRANJE</a:t>
              </a:r>
              <a:endParaRPr lang="hr-HR" b="1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4607340" y="928670"/>
            <a:ext cx="4429156" cy="3220410"/>
          </a:xfrm>
          <a:prstGeom prst="rect">
            <a:avLst/>
          </a:prstGeom>
          <a:solidFill>
            <a:schemeClr val="tx1"/>
          </a:solidFill>
          <a:ln w="762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180000"/>
            <a:r>
              <a:rPr lang="hr-HR" sz="2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2. GENERACIJA LJUDSKIH PRAVA</a:t>
            </a:r>
          </a:p>
          <a:p>
            <a:pPr marL="637200" lvl="1" indent="-342900">
              <a:spcBef>
                <a:spcPts val="1200"/>
              </a:spcBef>
              <a:buAutoNum type="arabicPeriod"/>
            </a:pPr>
            <a:r>
              <a:rPr lang="hr-H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SOCIJALNA</a:t>
            </a:r>
          </a:p>
          <a:p>
            <a:pPr marL="637200" lvl="1" indent="-342900">
              <a:buAutoNum type="arabicPeriod"/>
            </a:pPr>
            <a:r>
              <a:rPr lang="hr-H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EKONOMSKA</a:t>
            </a:r>
          </a:p>
          <a:p>
            <a:pPr marL="637200" lvl="1" indent="-342900">
              <a:buAutoNum type="arabicPeriod"/>
            </a:pPr>
            <a:r>
              <a:rPr lang="hr-H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KULTURNA</a:t>
            </a:r>
          </a:p>
          <a:p>
            <a:pPr marL="144000" lvl="0" indent="-144000">
              <a:spcBef>
                <a:spcPts val="600"/>
              </a:spcBef>
              <a:buFont typeface="Book Antiqua" panose="02040602050305030304" pitchFamily="18" charset="0"/>
              <a:buChar char="–"/>
            </a:pPr>
            <a:r>
              <a:rPr lang="hr-HR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</a:t>
            </a: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</a:t>
            </a:r>
          </a:p>
          <a:p>
            <a:pPr marL="144000" lvl="0" indent="-144000">
              <a:buFont typeface="Book Antiqua" panose="02040602050305030304" pitchFamily="18" charset="0"/>
              <a:buChar char="–"/>
            </a:pP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obrazovanje</a:t>
            </a:r>
          </a:p>
          <a:p>
            <a:pPr marL="144000" lvl="0" indent="-144000">
              <a:buFont typeface="Book Antiqua" panose="02040602050305030304" pitchFamily="18" charset="0"/>
              <a:buChar char="–"/>
            </a:pP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prehranu</a:t>
            </a:r>
          </a:p>
          <a:p>
            <a:pPr marL="144000" lvl="0" indent="-144000">
              <a:buFont typeface="Book Antiqua" panose="02040602050305030304" pitchFamily="18" charset="0"/>
              <a:buChar char="–"/>
            </a:pP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socijalnu</a:t>
            </a: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skrb</a:t>
            </a: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zdravstvenu</a:t>
            </a: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zaštitu</a:t>
            </a:r>
          </a:p>
          <a:p>
            <a:pPr marL="144000" lvl="0" indent="-144000">
              <a:buFont typeface="Book Antiqua" panose="02040602050305030304" pitchFamily="18" charset="0"/>
              <a:buChar char="–"/>
            </a:pP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stanovanje</a:t>
            </a:r>
          </a:p>
          <a:p>
            <a:pPr marL="144000" lvl="0" indent="-144000">
              <a:buFont typeface="Book Antiqua" panose="02040602050305030304" pitchFamily="18" charset="0"/>
              <a:buChar char="–"/>
            </a:pP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pravo na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prikladan</a:t>
            </a: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životni</a:t>
            </a:r>
            <a:r>
              <a:rPr lang="hr-H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88184" y="4397444"/>
            <a:ext cx="4448312" cy="2055892"/>
            <a:chOff x="4723525" y="4397444"/>
            <a:chExt cx="4222114" cy="2055892"/>
          </a:xfrm>
        </p:grpSpPr>
        <p:sp>
          <p:nvSpPr>
            <p:cNvPr id="37" name="Rectangle 36"/>
            <p:cNvSpPr/>
            <p:nvPr/>
          </p:nvSpPr>
          <p:spPr>
            <a:xfrm>
              <a:off x="4723525" y="4397444"/>
              <a:ext cx="4222114" cy="500066"/>
            </a:xfrm>
            <a:prstGeom prst="rect">
              <a:avLst/>
            </a:prstGeom>
            <a:solidFill>
              <a:srgbClr val="002060"/>
            </a:solidFill>
            <a:ln w="76200">
              <a:solidFill>
                <a:srgbClr val="002060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200" b="1" dirty="0" smtClean="0">
                  <a:latin typeface="Calibri" pitchFamily="34" charset="0"/>
                  <a:cs typeface="Calibri" pitchFamily="34" charset="0"/>
                </a:rPr>
                <a:t>3. GENERACIJA LJUDSKIH PRAVA</a:t>
              </a:r>
              <a:endParaRPr lang="hr-HR" sz="2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30797" y="4875357"/>
              <a:ext cx="4214842" cy="1577979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Book Antiqua" panose="02040602050305030304" pitchFamily="18" charset="0"/>
                <a:buChar char="–"/>
              </a:pPr>
              <a:r>
                <a:rPr lang="hr-H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pravo na </a:t>
              </a:r>
              <a:r>
                <a:rPr lang="hr-HR" b="1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mir</a:t>
              </a:r>
            </a:p>
            <a:p>
              <a:pPr marL="285750" indent="-285750">
                <a:buFont typeface="Book Antiqua" panose="02040602050305030304" pitchFamily="18" charset="0"/>
                <a:buChar char="–"/>
              </a:pPr>
              <a:r>
                <a:rPr lang="hr-H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pravo </a:t>
              </a:r>
              <a:r>
                <a:rPr lang="hr-H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 </a:t>
              </a:r>
              <a:r>
                <a:rPr lang="hr-HR" b="1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zdrav okoliš </a:t>
              </a:r>
              <a:r>
                <a:rPr lang="hr-H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(ekološka prava)</a:t>
              </a:r>
              <a:endParaRPr lang="hr-HR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Book Antiqua" panose="02040602050305030304" pitchFamily="18" charset="0"/>
                <a:buChar char="–"/>
              </a:pPr>
              <a:r>
                <a:rPr lang="hr-H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pravo na </a:t>
              </a:r>
              <a:r>
                <a:rPr lang="hr-HR" b="1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razvoj </a:t>
              </a:r>
              <a:r>
                <a:rPr lang="hr-H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(kulturni, politički i ekonomski)</a:t>
              </a:r>
              <a:endParaRPr lang="hr-HR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Book Antiqua" panose="02040602050305030304" pitchFamily="18" charset="0"/>
                <a:buChar char="–"/>
              </a:pPr>
              <a:r>
                <a:rPr lang="hr-H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pravo </a:t>
              </a:r>
              <a:r>
                <a:rPr lang="hr-H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</a:t>
              </a:r>
              <a:r>
                <a:rPr lang="hr-HR" b="1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hr-HR" b="1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zaštitu osobnih podataka</a:t>
              </a:r>
              <a:endPara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58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es from PiG-prirucnik_za_maturu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 contrast="26000"/>
                    </a14:imgEffect>
                  </a14:imgLayer>
                </a14:imgProps>
              </a:ext>
            </a:extLst>
          </a:blip>
          <a:srcRect l="23784" t="28695" r="8159" b="39314"/>
          <a:stretch>
            <a:fillRect/>
          </a:stretch>
        </p:blipFill>
        <p:spPr>
          <a:xfrm>
            <a:off x="285720" y="500041"/>
            <a:ext cx="8687716" cy="600079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74693" y="500041"/>
            <a:ext cx="1300182" cy="60007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PRVA GENERACIJA LJUDSKIH PRAVA</a:t>
            </a:r>
            <a:endParaRPr lang="hr-HR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64088" y="620688"/>
            <a:ext cx="0" cy="5880146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ges from PiG-prirucnik_za_maturu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31000"/>
                    </a14:imgEffect>
                  </a14:imgLayer>
                </a14:imgProps>
              </a:ext>
            </a:extLst>
          </a:blip>
          <a:srcRect l="23271" t="60973" r="6756" b="7267"/>
          <a:stretch>
            <a:fillRect/>
          </a:stretch>
        </p:blipFill>
        <p:spPr>
          <a:xfrm>
            <a:off x="179512" y="548680"/>
            <a:ext cx="8782884" cy="5857916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5469" y="547252"/>
            <a:ext cx="1352975" cy="354007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DRUGA GENERACIJA LJUDSKIH PRAVA</a:t>
            </a:r>
            <a:endParaRPr lang="hr-H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07444" y="585062"/>
            <a:ext cx="0" cy="5821927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4581418" y="-271883"/>
            <a:ext cx="0" cy="8782166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75469" y="4149080"/>
            <a:ext cx="1352975" cy="2291142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TREĆA GENERACIJA LJUDSKIH PRAVA</a:t>
            </a:r>
            <a:endParaRPr lang="hr-H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Custom 1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0070C0"/>
      </a:hlink>
      <a:folHlink>
        <a:srgbClr val="0070C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6707</TotalTime>
  <Words>846</Words>
  <Application>Microsoft Office PowerPoint</Application>
  <PresentationFormat>On-screen Show (4:3)</PresentationFormat>
  <Paragraphs>147</Paragraphs>
  <Slides>19</Slides>
  <Notes>5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marketing_tema</vt:lpstr>
      <vt:lpstr>PowerPoint Presentation</vt:lpstr>
      <vt:lpstr>PowerPoint Presentation</vt:lpstr>
      <vt:lpstr>PowerPoint Presentation</vt:lpstr>
      <vt:lpstr>POVIJEST LJUDSKIH PRAVA</vt:lpstr>
      <vt:lpstr>POVIJEST LJUDSKIH PRAVA</vt:lpstr>
      <vt:lpstr>PODJELA LJUDSKIH PRAVA</vt:lpstr>
      <vt:lpstr>PODJELA LJUDSKIH PRAVA</vt:lpstr>
      <vt:lpstr>PowerPoint Presentation</vt:lpstr>
      <vt:lpstr>PowerPoint Presentation</vt:lpstr>
      <vt:lpstr>PowerPoint Presentation</vt:lpstr>
      <vt:lpstr>PowerPoint Presentation</vt:lpstr>
      <vt:lpstr>PUČKI PRAVOBRANITELJ</vt:lpstr>
      <vt:lpstr>PowerPoint Presentation</vt:lpstr>
      <vt:lpstr>KORISNI LINKOVI - VIDEO</vt:lpstr>
      <vt:lpstr>EU – prosječna plaća</vt:lpstr>
      <vt:lpstr>Svijet – omjer u parlamentima</vt:lpstr>
      <vt:lpstr>SAD – smrtna kazna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787</cp:revision>
  <dcterms:created xsi:type="dcterms:W3CDTF">2012-10-26T08:37:40Z</dcterms:created>
  <dcterms:modified xsi:type="dcterms:W3CDTF">2018-02-05T08:12:38Z</dcterms:modified>
</cp:coreProperties>
</file>